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10287000" cx="18288000"/>
  <p:notesSz cx="6858000" cy="9144000"/>
  <p:embeddedFontLst>
    <p:embeddedFont>
      <p:font typeface="Poppins"/>
      <p:bold r:id="rId20"/>
      <p:boldItalic r:id="rId21"/>
    </p:embeddedFont>
    <p:embeddedFont>
      <p:font typeface="Knewav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11" Type="http://schemas.openxmlformats.org/officeDocument/2006/relationships/slide" Target="slides/slide6.xml"/><Relationship Id="rId22" Type="http://schemas.openxmlformats.org/officeDocument/2006/relationships/font" Target="fonts/Knewave-regular.fntdata"/><Relationship Id="rId10" Type="http://schemas.openxmlformats.org/officeDocument/2006/relationships/slide" Target="slides/slide5.xml"/><Relationship Id="rId21" Type="http://schemas.openxmlformats.org/officeDocument/2006/relationships/font" Target="fonts/Poppi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696889311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26968893110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96889311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26968893110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696889311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26968893110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Relationship Id="rId4" Type="http://schemas.openxmlformats.org/officeDocument/2006/relationships/image" Target="../media/image8.png"/><Relationship Id="rId5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18.png"/><Relationship Id="rId5" Type="http://schemas.openxmlformats.org/officeDocument/2006/relationships/image" Target="../media/image20.png"/><Relationship Id="rId6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1.png"/><Relationship Id="rId6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11.png"/><Relationship Id="rId5" Type="http://schemas.openxmlformats.org/officeDocument/2006/relationships/image" Target="../media/image1.png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Relationship Id="rId5" Type="http://schemas.openxmlformats.org/officeDocument/2006/relationships/image" Target="../media/image12.png"/><Relationship Id="rId6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" name="Google Shape;85;p13"/>
          <p:cNvGrpSpPr/>
          <p:nvPr/>
        </p:nvGrpSpPr>
        <p:grpSpPr>
          <a:xfrm>
            <a:off x="1466505" y="1474091"/>
            <a:ext cx="15354991" cy="5866232"/>
            <a:chOff x="0" y="-38100"/>
            <a:chExt cx="1163489" cy="444500"/>
          </a:xfrm>
        </p:grpSpPr>
        <p:sp>
          <p:nvSpPr>
            <p:cNvPr id="86" name="Google Shape;86;p13"/>
            <p:cNvSpPr/>
            <p:nvPr/>
          </p:nvSpPr>
          <p:spPr>
            <a:xfrm>
              <a:off x="0" y="0"/>
              <a:ext cx="1163488" cy="406400"/>
            </a:xfrm>
            <a:custGeom>
              <a:rect b="b" l="l" r="r" t="t"/>
              <a:pathLst>
                <a:path extrusionOk="0" h="406400" w="1163488">
                  <a:moveTo>
                    <a:pt x="960288" y="0"/>
                  </a:moveTo>
                  <a:cubicBezTo>
                    <a:pt x="1072513" y="0"/>
                    <a:pt x="1163488" y="90976"/>
                    <a:pt x="1163488" y="203200"/>
                  </a:cubicBezTo>
                  <a:cubicBezTo>
                    <a:pt x="1163488" y="315424"/>
                    <a:pt x="1072513" y="406400"/>
                    <a:pt x="96028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DF2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 txBox="1"/>
            <p:nvPr/>
          </p:nvSpPr>
          <p:spPr>
            <a:xfrm>
              <a:off x="0" y="-38100"/>
              <a:ext cx="1163489" cy="44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88;p13"/>
          <p:cNvSpPr/>
          <p:nvPr/>
        </p:nvSpPr>
        <p:spPr>
          <a:xfrm>
            <a:off x="5049050" y="7845025"/>
            <a:ext cx="8190000" cy="1037100"/>
          </a:xfrm>
          <a:prstGeom prst="roundRect">
            <a:avLst>
              <a:gd fmla="val 50000" name="adj"/>
            </a:avLst>
          </a:prstGeom>
          <a:solidFill>
            <a:srgbClr val="FDF2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5795256" y="8046064"/>
            <a:ext cx="6697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00733E"/>
                </a:solidFill>
                <a:latin typeface="Poppins"/>
                <a:ea typeface="Poppins"/>
                <a:cs typeface="Poppins"/>
                <a:sym typeface="Poppins"/>
              </a:rPr>
              <a:t>Motores de Plantillas - DWES</a:t>
            </a:r>
            <a:endParaRPr/>
          </a:p>
        </p:txBody>
      </p:sp>
      <p:sp>
        <p:nvSpPr>
          <p:cNvPr id="90" name="Google Shape;90;p13"/>
          <p:cNvSpPr txBox="1"/>
          <p:nvPr/>
        </p:nvSpPr>
        <p:spPr>
          <a:xfrm>
            <a:off x="2120139" y="3083801"/>
            <a:ext cx="14047800" cy="32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MOTOR </a:t>
            </a:r>
            <a:endParaRPr sz="13000">
              <a:solidFill>
                <a:srgbClr val="664E43"/>
              </a:solidFill>
              <a:latin typeface="Knewave"/>
              <a:ea typeface="Knewave"/>
              <a:cs typeface="Knewave"/>
              <a:sym typeface="Knewave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LATTE</a:t>
            </a:r>
            <a:endParaRPr sz="13000">
              <a:solidFill>
                <a:srgbClr val="664E43"/>
              </a:solidFill>
              <a:latin typeface="Knewave"/>
              <a:ea typeface="Knewave"/>
              <a:cs typeface="Knewave"/>
              <a:sym typeface="Knewave"/>
            </a:endParaRPr>
          </a:p>
        </p:txBody>
      </p:sp>
      <p:pic>
        <p:nvPicPr>
          <p:cNvPr id="91" name="Google Shape;9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100" y="6775083"/>
            <a:ext cx="4798900" cy="4570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21625" y="6545367"/>
            <a:ext cx="3674325" cy="4877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2"/>
          <p:cNvSpPr txBox="1"/>
          <p:nvPr/>
        </p:nvSpPr>
        <p:spPr>
          <a:xfrm>
            <a:off x="1358221" y="291325"/>
            <a:ext cx="14111100" cy="15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Otros Detalles</a:t>
            </a:r>
            <a:endParaRPr sz="9999">
              <a:solidFill>
                <a:srgbClr val="664E43"/>
              </a:solidFill>
              <a:latin typeface="Knewave"/>
              <a:ea typeface="Knewave"/>
              <a:cs typeface="Knewave"/>
              <a:sym typeface="Knewave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433025" y="2377175"/>
            <a:ext cx="15961500" cy="3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Este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motor restringe en parte PHP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pero hay que añadir que trae consigo gran parte de la funcionalidad incluida, es decir, habrá funciones o instrucciones que no podremos usar de PHP pero que vendrán incluidas en la sintaxis del motor.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8" name="Google Shape;188;p22"/>
          <p:cNvSpPr txBox="1"/>
          <p:nvPr/>
        </p:nvSpPr>
        <p:spPr>
          <a:xfrm>
            <a:off x="433025" y="6250250"/>
            <a:ext cx="172293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También mencionar que en los distintos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IDEs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hay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extensiones y plugins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para adaptarlo al uso del Motor, principalmente para NetBeans, PhpStorms, VSCode y 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Sublime Text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pero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SOLO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es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compatible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con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PHP 8.0 o mayor.</a:t>
            </a:r>
            <a:endParaRPr b="1"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"/>
          <p:cNvSpPr txBox="1"/>
          <p:nvPr/>
        </p:nvSpPr>
        <p:spPr>
          <a:xfrm>
            <a:off x="1358221" y="291325"/>
            <a:ext cx="14111100" cy="15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Otros Detalles</a:t>
            </a:r>
            <a:endParaRPr sz="9999">
              <a:solidFill>
                <a:srgbClr val="664E43"/>
              </a:solidFill>
              <a:latin typeface="Knewave"/>
              <a:ea typeface="Knewave"/>
              <a:cs typeface="Knewave"/>
              <a:sym typeface="Knewave"/>
            </a:endParaRPr>
          </a:p>
        </p:txBody>
      </p:sp>
      <p:sp>
        <p:nvSpPr>
          <p:cNvPr id="195" name="Google Shape;195;p23"/>
          <p:cNvSpPr txBox="1"/>
          <p:nvPr/>
        </p:nvSpPr>
        <p:spPr>
          <a:xfrm>
            <a:off x="470250" y="1920600"/>
            <a:ext cx="173475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El motor trae consigo un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traductor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desde el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lenguaje que necesitemos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y generalmente entiende muy bien los códigos que se le da, también podemos ver como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Cargar y Compilar una plantilla.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96" name="Google Shape;19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050" y="3876663"/>
            <a:ext cx="8934450" cy="328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02401" y="3177725"/>
            <a:ext cx="7594008" cy="39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92629" y="7396875"/>
            <a:ext cx="15902750" cy="281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4"/>
          <p:cNvSpPr txBox="1"/>
          <p:nvPr/>
        </p:nvSpPr>
        <p:spPr>
          <a:xfrm>
            <a:off x="1028700" y="525250"/>
            <a:ext cx="13544700" cy="15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Para Desarrolladores</a:t>
            </a:r>
            <a:endParaRPr/>
          </a:p>
        </p:txBody>
      </p:sp>
      <p:sp>
        <p:nvSpPr>
          <p:cNvPr id="205" name="Google Shape;205;p24"/>
          <p:cNvSpPr txBox="1"/>
          <p:nvPr/>
        </p:nvSpPr>
        <p:spPr>
          <a:xfrm>
            <a:off x="236475" y="2221850"/>
            <a:ext cx="11942400" cy="61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Otros datos relevantes son el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enfoque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que se le puede dar a este motor.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Algunos de estos son que sus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plantillas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son muy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rápidas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que se almacenan en la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memoria caché 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Hay maneras para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extender filtros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o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deshabilitar auto-escaping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e incluso de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extender 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el propio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motor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modificar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algunos apartados a nuestro gusto.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18325" y="2468850"/>
            <a:ext cx="9145314" cy="692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 txBox="1"/>
          <p:nvPr/>
        </p:nvSpPr>
        <p:spPr>
          <a:xfrm>
            <a:off x="644425" y="365225"/>
            <a:ext cx="8028900" cy="15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En Resumen</a:t>
            </a:r>
            <a:endParaRPr/>
          </a:p>
        </p:txBody>
      </p:sp>
      <p:sp>
        <p:nvSpPr>
          <p:cNvPr id="213" name="Google Shape;213;p25"/>
          <p:cNvSpPr txBox="1"/>
          <p:nvPr/>
        </p:nvSpPr>
        <p:spPr>
          <a:xfrm>
            <a:off x="644425" y="2096375"/>
            <a:ext cx="12524700" cy="23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Es un motor que se basa casi en su totalidad en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mejorar y optimizar el HTML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darle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lógica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ayudándose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de su propia 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sintaxis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en algunos casos del propio PHP si es necesario (aunque lo limita un poco). </a:t>
            </a:r>
            <a:endParaRPr/>
          </a:p>
        </p:txBody>
      </p:sp>
      <p:sp>
        <p:nvSpPr>
          <p:cNvPr id="214" name="Google Shape;214;p25"/>
          <p:cNvSpPr txBox="1"/>
          <p:nvPr/>
        </p:nvSpPr>
        <p:spPr>
          <a:xfrm>
            <a:off x="5143500" y="4951875"/>
            <a:ext cx="12888300" cy="17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Destacar también su sistema de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plantillas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la gran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seguridad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que aporta al código, su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accesibilidad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algunas de sus funcionalidades como el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modo Sandbox.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/>
          </a:p>
        </p:txBody>
      </p:sp>
      <p:sp>
        <p:nvSpPr>
          <p:cNvPr id="215" name="Google Shape;215;p25"/>
          <p:cNvSpPr txBox="1"/>
          <p:nvPr/>
        </p:nvSpPr>
        <p:spPr>
          <a:xfrm>
            <a:off x="843300" y="8237675"/>
            <a:ext cx="166014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Aún siendo un motor muy útil, tendremos que mirar bien</a:t>
            </a:r>
            <a:r>
              <a:rPr b="1" lang="en-US" sz="30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nuestro </a:t>
            </a:r>
            <a:r>
              <a:rPr b="1" lang="en-US" sz="30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propósito</a:t>
            </a:r>
            <a:r>
              <a:rPr lang="en-US" sz="30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con este, ya que puede ser que nos venga mejor otro. En nuestro caso nos </a:t>
            </a:r>
            <a:r>
              <a:rPr lang="en-US" sz="30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beneficiamos</a:t>
            </a:r>
            <a:r>
              <a:rPr lang="en-US" sz="30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en gran medida </a:t>
            </a:r>
            <a:r>
              <a:rPr b="1" lang="en-US" sz="30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trabajando en equipo</a:t>
            </a:r>
            <a:r>
              <a:rPr lang="en-US" sz="30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mejorando la </a:t>
            </a:r>
            <a:r>
              <a:rPr b="1" lang="en-US" sz="30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calidad de nuestro código.</a:t>
            </a:r>
            <a:endParaRPr b="1" sz="9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4324573" y="3719503"/>
            <a:ext cx="96390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9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FIN</a:t>
            </a:r>
            <a:endParaRPr/>
          </a:p>
        </p:txBody>
      </p:sp>
      <p:pic>
        <p:nvPicPr>
          <p:cNvPr id="222" name="Google Shape;22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874300" y="-2163600"/>
            <a:ext cx="6198875" cy="7441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5125" y="6939850"/>
            <a:ext cx="2377900" cy="2326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540525" y="1290075"/>
            <a:ext cx="4870074" cy="7964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/>
        </p:nvSpPr>
        <p:spPr>
          <a:xfrm>
            <a:off x="8179441" y="866775"/>
            <a:ext cx="83202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ÍNDICE</a:t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9761795" y="2949325"/>
            <a:ext cx="5155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Introducción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De Latte</a:t>
            </a:r>
            <a:endParaRPr/>
          </a:p>
        </p:txBody>
      </p:sp>
      <p:sp>
        <p:nvSpPr>
          <p:cNvPr id="100" name="Google Shape;100;p14"/>
          <p:cNvSpPr txBox="1"/>
          <p:nvPr/>
        </p:nvSpPr>
        <p:spPr>
          <a:xfrm>
            <a:off x="10871295" y="3851474"/>
            <a:ext cx="2936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Instalación</a:t>
            </a:r>
            <a:endParaRPr/>
          </a:p>
        </p:txBody>
      </p:sp>
      <p:sp>
        <p:nvSpPr>
          <p:cNvPr id="101" name="Google Shape;101;p14"/>
          <p:cNvSpPr txBox="1"/>
          <p:nvPr/>
        </p:nvSpPr>
        <p:spPr>
          <a:xfrm>
            <a:off x="8945900" y="4778575"/>
            <a:ext cx="6787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Seguridad, Herencias y Tipos</a:t>
            </a:r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10563854" y="6632774"/>
            <a:ext cx="3551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Otros Detalles</a:t>
            </a:r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9887925" y="7559875"/>
            <a:ext cx="4921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Para Desarrolladores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9026300" y="5705675"/>
            <a:ext cx="6626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Cajon de Arena - Sintaxis</a:t>
            </a:r>
            <a:endParaRPr/>
          </a:p>
        </p:txBody>
      </p:sp>
      <p:pic>
        <p:nvPicPr>
          <p:cNvPr id="105" name="Google Shape;10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4225" y="1560325"/>
            <a:ext cx="8536352" cy="769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 txBox="1"/>
          <p:nvPr/>
        </p:nvSpPr>
        <p:spPr>
          <a:xfrm>
            <a:off x="737351" y="260550"/>
            <a:ext cx="105546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4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Introducción</a:t>
            </a:r>
            <a:endParaRPr/>
          </a:p>
        </p:txBody>
      </p:sp>
      <p:sp>
        <p:nvSpPr>
          <p:cNvPr id="112" name="Google Shape;112;p15"/>
          <p:cNvSpPr txBox="1"/>
          <p:nvPr/>
        </p:nvSpPr>
        <p:spPr>
          <a:xfrm>
            <a:off x="459250" y="2129775"/>
            <a:ext cx="11110800" cy="11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Latte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es un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motor de Plantilla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este ayuda a que el código PHP sea más seguro y separe la Lógica.</a:t>
            </a:r>
            <a:endParaRPr/>
          </a:p>
        </p:txBody>
      </p:sp>
      <p:sp>
        <p:nvSpPr>
          <p:cNvPr id="113" name="Google Shape;113;p15"/>
          <p:cNvSpPr txBox="1"/>
          <p:nvPr/>
        </p:nvSpPr>
        <p:spPr>
          <a:xfrm>
            <a:off x="459250" y="3516825"/>
            <a:ext cx="11110800" cy="11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Es el sistema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MÁS SEGURO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para PHP y añade funciones y sintaxis muy intuitivas.</a:t>
            </a:r>
            <a:endParaRPr/>
          </a:p>
        </p:txBody>
      </p:sp>
      <p:sp>
        <p:nvSpPr>
          <p:cNvPr id="114" name="Google Shape;114;p15"/>
          <p:cNvSpPr txBox="1"/>
          <p:nvPr/>
        </p:nvSpPr>
        <p:spPr>
          <a:xfrm>
            <a:off x="109000" y="6884250"/>
            <a:ext cx="8094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¿Porque usaríamos el motor Latte?</a:t>
            </a:r>
            <a:endParaRPr b="1"/>
          </a:p>
        </p:txBody>
      </p:sp>
      <p:sp>
        <p:nvSpPr>
          <p:cNvPr id="115" name="Google Shape;115;p15"/>
          <p:cNvSpPr txBox="1"/>
          <p:nvPr/>
        </p:nvSpPr>
        <p:spPr>
          <a:xfrm>
            <a:off x="9237600" y="4563700"/>
            <a:ext cx="10554600" cy="54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1. Separación de Lógica y HTML/CSS.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2. Fácil Colaboración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3. Herencias de Plantillas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4. Autoescapado ( Reduce riesgos ).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5. Modo Sandbox y Sintaxis Clara 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6" name="Google Shape;116;p15"/>
          <p:cNvSpPr/>
          <p:nvPr/>
        </p:nvSpPr>
        <p:spPr>
          <a:xfrm>
            <a:off x="8084700" y="4248450"/>
            <a:ext cx="1152900" cy="58104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/>
          <p:nvPr/>
        </p:nvSpPr>
        <p:spPr>
          <a:xfrm>
            <a:off x="737351" y="260550"/>
            <a:ext cx="105546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4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Introducción</a:t>
            </a:r>
            <a:endParaRPr/>
          </a:p>
        </p:txBody>
      </p:sp>
      <p:sp>
        <p:nvSpPr>
          <p:cNvPr id="123" name="Google Shape;123;p16"/>
          <p:cNvSpPr txBox="1"/>
          <p:nvPr/>
        </p:nvSpPr>
        <p:spPr>
          <a:xfrm>
            <a:off x="459250" y="2129775"/>
            <a:ext cx="12296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¿Razones para usar Latte  antes que Twig / Blade?</a:t>
            </a:r>
            <a:endParaRPr/>
          </a:p>
        </p:txBody>
      </p:sp>
      <p:sp>
        <p:nvSpPr>
          <p:cNvPr id="124" name="Google Shape;124;p16"/>
          <p:cNvSpPr txBox="1"/>
          <p:nvPr/>
        </p:nvSpPr>
        <p:spPr>
          <a:xfrm>
            <a:off x="533150" y="3088200"/>
            <a:ext cx="17158800" cy="3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Principales Diferencias:</a:t>
            </a:r>
            <a:endParaRPr b="1"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5085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4E43"/>
              </a:buClr>
              <a:buSzPts val="3500"/>
              <a:buFont typeface="Poppins"/>
              <a:buChar char="-"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Latte mantiene la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sintaxis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de PHP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mientras que los otros las mezclan.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5085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4E43"/>
              </a:buClr>
              <a:buSzPts val="3500"/>
              <a:buFont typeface="Poppins"/>
              <a:buChar char="-"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En cuanto a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seguridad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tiene una protección bastante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más avanzada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508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4E43"/>
              </a:buClr>
              <a:buSzPts val="3500"/>
              <a:buFont typeface="Poppins"/>
              <a:buChar char="-"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Latte se puede integrar con varios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Frameworks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mientras que Twig con Symfony y Blade con Laravel.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813950" y="7263100"/>
            <a:ext cx="16597200" cy="23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Principalmente 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usamos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Latte por temas de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seguridad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escapado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por mantener la propia 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sintaxis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de PHP, el resto de Motores funcionan bastante bien, pero Latte se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complementa bastante bien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con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HTML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sus elementos, haciendolo mucho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más manipulable, eficiente y limpio.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/>
          <p:nvPr/>
        </p:nvSpPr>
        <p:spPr>
          <a:xfrm>
            <a:off x="1215875" y="245750"/>
            <a:ext cx="95589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4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Instalación</a:t>
            </a:r>
            <a:endParaRPr/>
          </a:p>
        </p:txBody>
      </p:sp>
      <p:sp>
        <p:nvSpPr>
          <p:cNvPr id="131" name="Google Shape;131;p17"/>
          <p:cNvSpPr txBox="1"/>
          <p:nvPr/>
        </p:nvSpPr>
        <p:spPr>
          <a:xfrm>
            <a:off x="1215875" y="1981975"/>
            <a:ext cx="15929100" cy="11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La instalación es bastante sencilla, necesitaremos Composer instalado, una vez instalado usaremos el siguiente comando:</a:t>
            </a:r>
            <a:endParaRPr/>
          </a:p>
        </p:txBody>
      </p:sp>
      <p:sp>
        <p:nvSpPr>
          <p:cNvPr id="132" name="Google Shape;132;p17"/>
          <p:cNvSpPr txBox="1"/>
          <p:nvPr/>
        </p:nvSpPr>
        <p:spPr>
          <a:xfrm>
            <a:off x="2505675" y="6135150"/>
            <a:ext cx="12204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(Importante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: en la carpeta que estemos usando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  <a:endParaRPr b="1"/>
          </a:p>
        </p:txBody>
      </p:sp>
      <p:pic>
        <p:nvPicPr>
          <p:cNvPr id="133" name="Google Shape;13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8175" y="7413600"/>
            <a:ext cx="14119597" cy="161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7"/>
          <p:cNvSpPr txBox="1"/>
          <p:nvPr/>
        </p:nvSpPr>
        <p:spPr>
          <a:xfrm>
            <a:off x="3041700" y="3502900"/>
            <a:ext cx="12204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(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Sino tenemos composer hacemos esto: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  <a:endParaRPr b="1"/>
          </a:p>
        </p:txBody>
      </p:sp>
      <p:sp>
        <p:nvSpPr>
          <p:cNvPr id="135" name="Google Shape;135;p17"/>
          <p:cNvSpPr txBox="1"/>
          <p:nvPr/>
        </p:nvSpPr>
        <p:spPr>
          <a:xfrm>
            <a:off x="4452675" y="4819025"/>
            <a:ext cx="12204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~Sudo apt-get install composer</a:t>
            </a: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8"/>
          <p:cNvSpPr txBox="1"/>
          <p:nvPr/>
        </p:nvSpPr>
        <p:spPr>
          <a:xfrm>
            <a:off x="107876" y="394800"/>
            <a:ext cx="18500400" cy="15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Seguridad, Herencias y tipos</a:t>
            </a:r>
            <a:endParaRPr/>
          </a:p>
        </p:txBody>
      </p:sp>
      <p:sp>
        <p:nvSpPr>
          <p:cNvPr id="142" name="Google Shape;142;p18"/>
          <p:cNvSpPr txBox="1"/>
          <p:nvPr/>
        </p:nvSpPr>
        <p:spPr>
          <a:xfrm>
            <a:off x="961775" y="5174475"/>
            <a:ext cx="14764200" cy="23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Las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herencias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las veremos muy por encima, tenemos que tener en cuenta que Latte está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muy enfocado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en la estructura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HTML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las herencias se basan en eso, pero sumandole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código PHP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o en su propia 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sintáxis. 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961775" y="2459525"/>
            <a:ext cx="15961500" cy="17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La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seguridad 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como antes hemos dicho se basa en el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escapado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evitando mil tipos de fallos y asegurando que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no se inyecta código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ni siquiera desde JavaScript.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/>
          </a:p>
        </p:txBody>
      </p:sp>
      <p:pic>
        <p:nvPicPr>
          <p:cNvPr id="144" name="Google Shape;144;p18"/>
          <p:cNvPicPr preferRelativeResize="0"/>
          <p:nvPr/>
        </p:nvPicPr>
        <p:blipFill rotWithShape="1">
          <a:blip r:embed="rId4">
            <a:alphaModFix/>
          </a:blip>
          <a:srcRect b="21505" l="0" r="0" t="16374"/>
          <a:stretch/>
        </p:blipFill>
        <p:spPr>
          <a:xfrm>
            <a:off x="783000" y="8749850"/>
            <a:ext cx="10582950" cy="86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73775" y="8476450"/>
            <a:ext cx="5271600" cy="141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9"/>
          <p:cNvSpPr/>
          <p:nvPr/>
        </p:nvSpPr>
        <p:spPr>
          <a:xfrm>
            <a:off x="7971225" y="2154625"/>
            <a:ext cx="9917700" cy="7685700"/>
          </a:xfrm>
          <a:prstGeom prst="roundRect">
            <a:avLst>
              <a:gd fmla="val 22679" name="adj"/>
            </a:avLst>
          </a:prstGeom>
          <a:solidFill>
            <a:srgbClr val="FDF2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107876" y="394800"/>
            <a:ext cx="18500400" cy="15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Seguridad, Herencias y tipos</a:t>
            </a:r>
            <a:endParaRPr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92463" y="2494963"/>
            <a:ext cx="7844674" cy="700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9"/>
          <p:cNvSpPr txBox="1"/>
          <p:nvPr/>
        </p:nvSpPr>
        <p:spPr>
          <a:xfrm>
            <a:off x="339950" y="2055800"/>
            <a:ext cx="7493400" cy="73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Una de las cosas que más destaca es el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sistema de Tipos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ayudando al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autocompletado 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correcto del IDE y para el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análisis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para errores.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Aqui vemos como creamos el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objeto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a partir de este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aplicamos el Motor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los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tipos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usando además una plantilla.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55" name="Google Shape;15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550" y="8276225"/>
            <a:ext cx="6595550" cy="51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94738" y="8910189"/>
            <a:ext cx="5851175" cy="10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0"/>
          <p:cNvSpPr txBox="1"/>
          <p:nvPr/>
        </p:nvSpPr>
        <p:spPr>
          <a:xfrm>
            <a:off x="644425" y="291350"/>
            <a:ext cx="9539100" cy="15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Cajón de Arena</a:t>
            </a:r>
            <a:endParaRPr/>
          </a:p>
        </p:txBody>
      </p:sp>
      <p:sp>
        <p:nvSpPr>
          <p:cNvPr id="163" name="Google Shape;163;p20"/>
          <p:cNvSpPr txBox="1"/>
          <p:nvPr/>
        </p:nvSpPr>
        <p:spPr>
          <a:xfrm>
            <a:off x="644425" y="2193450"/>
            <a:ext cx="15961500" cy="23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Uno de los aspectos más relevantes es el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cajón de Arena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Este nos permite añadir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restricciones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y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delimitar una plantilla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como pueden ser las etiquetas que pueden usar, Filtros, Funciones etc.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4" name="Google Shape;16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8280" y="5272413"/>
            <a:ext cx="5467450" cy="173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125" y="7691905"/>
            <a:ext cx="8487749" cy="114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699749" y="6435300"/>
            <a:ext cx="4774775" cy="8321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0"/>
          <p:cNvSpPr txBox="1"/>
          <p:nvPr/>
        </p:nvSpPr>
        <p:spPr>
          <a:xfrm>
            <a:off x="9324988" y="5015150"/>
            <a:ext cx="7524300" cy="11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Si queremos activar el modo SandBox en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todas las plantillas</a:t>
            </a:r>
            <a:endParaRPr b="1"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8" name="Google Shape;168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699751" y="8334767"/>
            <a:ext cx="4774775" cy="94405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0"/>
          <p:cNvSpPr txBox="1"/>
          <p:nvPr/>
        </p:nvSpPr>
        <p:spPr>
          <a:xfrm>
            <a:off x="9325000" y="7531700"/>
            <a:ext cx="8487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Y si la queremos activar en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1 plantilla</a:t>
            </a:r>
            <a:endParaRPr b="1"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1"/>
          <p:cNvSpPr txBox="1"/>
          <p:nvPr/>
        </p:nvSpPr>
        <p:spPr>
          <a:xfrm>
            <a:off x="521696" y="365225"/>
            <a:ext cx="14111100" cy="15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>
                <a:solidFill>
                  <a:srgbClr val="664E43"/>
                </a:solidFill>
                <a:latin typeface="Knewave"/>
                <a:ea typeface="Knewave"/>
                <a:cs typeface="Knewave"/>
                <a:sym typeface="Knewave"/>
              </a:rPr>
              <a:t>Sintaxis</a:t>
            </a:r>
            <a:endParaRPr/>
          </a:p>
        </p:txBody>
      </p:sp>
      <p:sp>
        <p:nvSpPr>
          <p:cNvPr id="176" name="Google Shape;176;p21"/>
          <p:cNvSpPr txBox="1"/>
          <p:nvPr/>
        </p:nvSpPr>
        <p:spPr>
          <a:xfrm>
            <a:off x="521700" y="1904225"/>
            <a:ext cx="15961500" cy="23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Lo que nos ofrece Latte entre otras cosas, es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añadirle lógica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al propio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HTML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 dentro de su código con muchas facilidades.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7" name="Google Shape;17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6100" y="3301050"/>
            <a:ext cx="11192700" cy="239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706" y="7632456"/>
            <a:ext cx="6890275" cy="1220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1"/>
          <p:cNvSpPr txBox="1"/>
          <p:nvPr/>
        </p:nvSpPr>
        <p:spPr>
          <a:xfrm>
            <a:off x="521700" y="6063825"/>
            <a:ext cx="15961500" cy="23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También hace que las </a:t>
            </a:r>
            <a:r>
              <a:rPr b="1"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etiquetas sean dinámicas</a:t>
            </a:r>
            <a:r>
              <a:rPr lang="en-US" sz="3500">
                <a:solidFill>
                  <a:srgbClr val="664E43"/>
                </a:solidFill>
                <a:latin typeface="Poppins"/>
                <a:ea typeface="Poppins"/>
                <a:cs typeface="Poppins"/>
                <a:sym typeface="Poppins"/>
              </a:rPr>
              <a:t>, cadenas sin comillas, tambien añade algunos operadores.</a:t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664E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15010" y="7481400"/>
            <a:ext cx="5826825" cy="186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